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3"/>
  </p:notesMasterIdLst>
  <p:sldIdLst>
    <p:sldId id="256" r:id="rId2"/>
    <p:sldId id="283" r:id="rId3"/>
    <p:sldId id="285" r:id="rId4"/>
    <p:sldId id="284" r:id="rId5"/>
    <p:sldId id="277" r:id="rId6"/>
    <p:sldId id="278" r:id="rId7"/>
    <p:sldId id="279" r:id="rId8"/>
    <p:sldId id="280" r:id="rId9"/>
    <p:sldId id="281" r:id="rId10"/>
    <p:sldId id="282" r:id="rId11"/>
    <p:sldId id="260" r:id="rId12"/>
    <p:sldId id="292" r:id="rId13"/>
    <p:sldId id="288" r:id="rId14"/>
    <p:sldId id="289" r:id="rId15"/>
    <p:sldId id="261" r:id="rId16"/>
    <p:sldId id="290" r:id="rId17"/>
    <p:sldId id="276" r:id="rId18"/>
    <p:sldId id="275" r:id="rId19"/>
    <p:sldId id="262" r:id="rId20"/>
    <p:sldId id="263" r:id="rId21"/>
    <p:sldId id="264" r:id="rId22"/>
    <p:sldId id="265" r:id="rId23"/>
    <p:sldId id="266" r:id="rId24"/>
    <p:sldId id="267" r:id="rId25"/>
    <p:sldId id="268" r:id="rId26"/>
    <p:sldId id="269" r:id="rId27"/>
    <p:sldId id="294" r:id="rId28"/>
    <p:sldId id="270" r:id="rId29"/>
    <p:sldId id="271" r:id="rId30"/>
    <p:sldId id="293" r:id="rId31"/>
    <p:sldId id="272" r:id="rId3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2190" autoAdjust="0"/>
  </p:normalViewPr>
  <p:slideViewPr>
    <p:cSldViewPr>
      <p:cViewPr varScale="1">
        <p:scale>
          <a:sx n="54" d="100"/>
          <a:sy n="54" d="100"/>
        </p:scale>
        <p:origin x="996" y="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B79426-FD11-4455-85B9-DB4B8EA6B999}" type="datetimeFigureOut">
              <a:rPr lang="en-US" smtClean="0"/>
              <a:pPr/>
              <a:t>3/4/2016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64F9C9-762C-405E-AA1C-02D2995B1E2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3704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 typeface="Arial" pitchFamily="34" charset="0"/>
              <a:buChar char="•"/>
            </a:pPr>
            <a:endParaRPr lang="en-NZ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64F9C9-762C-405E-AA1C-02D2995B1E2F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4463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itchFamily="34" charset="0"/>
              <a:buChar char="•"/>
            </a:pPr>
            <a:endParaRPr lang="en-NZ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64F9C9-762C-405E-AA1C-02D2995B1E2F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27505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64F9C9-762C-405E-AA1C-02D2995B1E2F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3637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64F9C9-762C-405E-AA1C-02D2995B1E2F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7513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64F9C9-762C-405E-AA1C-02D2995B1E2F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9421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64F9C9-762C-405E-AA1C-02D2995B1E2F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0408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64F9C9-762C-405E-AA1C-02D2995B1E2F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6095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64F9C9-762C-405E-AA1C-02D2995B1E2F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8913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64F9C9-762C-405E-AA1C-02D2995B1E2F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4856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itchFamily="34" charset="0"/>
              <a:buChar char="•"/>
            </a:pPr>
            <a:endParaRPr lang="en-NZ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64F9C9-762C-405E-AA1C-02D2995B1E2F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550304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64F9C9-762C-405E-AA1C-02D2995B1E2F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2400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64F9C9-762C-405E-AA1C-02D2995B1E2F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315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64F9C9-762C-405E-AA1C-02D2995B1E2F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8830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64F9C9-762C-405E-AA1C-02D2995B1E2F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0342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64F9C9-762C-405E-AA1C-02D2995B1E2F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9957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64F9C9-762C-405E-AA1C-02D2995B1E2F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5918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64F9C9-762C-405E-AA1C-02D2995B1E2F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9626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64F9C9-762C-405E-AA1C-02D2995B1E2F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6525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64F9C9-762C-405E-AA1C-02D2995B1E2F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1433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3/4/2016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3/4/2016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3/4/2016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960.gs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://liveweave.com/TEGWgr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html5boilerplate.com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meyerweb.com/eric/tools/css/reset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cssreset.com/" TargetMode="Externa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5135" y="1143000"/>
            <a:ext cx="8839200" cy="1927225"/>
          </a:xfrm>
        </p:spPr>
        <p:txBody>
          <a:bodyPr/>
          <a:lstStyle/>
          <a:p>
            <a:r>
              <a:rPr lang="en-NZ" sz="4400" dirty="0" smtClean="0"/>
              <a:t/>
            </a:r>
            <a:br>
              <a:rPr lang="en-NZ" sz="4400" dirty="0" smtClean="0"/>
            </a:br>
            <a:r>
              <a:rPr lang="en-NZ" sz="4400" dirty="0" smtClean="0"/>
              <a:t/>
            </a:r>
            <a:br>
              <a:rPr lang="en-NZ" sz="4400" dirty="0" smtClean="0"/>
            </a:br>
            <a:r>
              <a:rPr lang="en-NZ" sz="4400" dirty="0"/>
              <a:t/>
            </a:r>
            <a:br>
              <a:rPr lang="en-NZ" sz="4400" dirty="0"/>
            </a:br>
            <a:r>
              <a:rPr lang="en-NZ" sz="4400" dirty="0" smtClean="0"/>
              <a:t>Constructing </a:t>
            </a:r>
            <a:r>
              <a:rPr lang="en-NZ" sz="4400" dirty="0"/>
              <a:t>Multicolumn </a:t>
            </a:r>
            <a:r>
              <a:rPr lang="en-NZ" sz="4400" dirty="0" smtClean="0"/>
              <a:t>Layouts - Boilerplates, Resets </a:t>
            </a:r>
            <a:r>
              <a:rPr lang="en-NZ" sz="4400" smtClean="0"/>
              <a:t>and </a:t>
            </a:r>
            <a:r>
              <a:rPr lang="en-NZ" sz="4400" smtClean="0"/>
              <a:t>CSS Frameworks</a:t>
            </a:r>
            <a:endParaRPr lang="en-US" sz="4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800" y="3505200"/>
            <a:ext cx="6400800" cy="1752600"/>
          </a:xfrm>
        </p:spPr>
        <p:txBody>
          <a:bodyPr/>
          <a:lstStyle/>
          <a:p>
            <a:r>
              <a:rPr lang="en-NZ" dirty="0" smtClean="0"/>
              <a:t>IN712 Web 3</a:t>
            </a:r>
          </a:p>
        </p:txBody>
      </p:sp>
    </p:spTree>
    <p:extLst>
      <p:ext uri="{BB962C8B-B14F-4D97-AF65-F5344CB8AC3E}">
        <p14:creationId xmlns:p14="http://schemas.microsoft.com/office/powerpoint/2010/main" val="4034856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8" y="0"/>
            <a:ext cx="8610600" cy="1600200"/>
          </a:xfrm>
        </p:spPr>
        <p:txBody>
          <a:bodyPr/>
          <a:lstStyle/>
          <a:p>
            <a:r>
              <a:rPr lang="en-NZ" dirty="0" smtClean="0"/>
              <a:t>Using positioning to create columns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295400"/>
            <a:ext cx="6553200" cy="54111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39585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CSS Frameworks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399" y="2440208"/>
            <a:ext cx="2438401" cy="327479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5134" y="4402372"/>
            <a:ext cx="1709264" cy="22574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6702" y="838200"/>
            <a:ext cx="2364735" cy="192881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7779" y="2958540"/>
            <a:ext cx="2669408" cy="21193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9872" y="1752600"/>
            <a:ext cx="2194526" cy="24349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76095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CSS frameworks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171450" indent="-171450"/>
            <a:r>
              <a:rPr lang="en-NZ" dirty="0" smtClean="0"/>
              <a:t>CSS </a:t>
            </a:r>
            <a:r>
              <a:rPr lang="en-NZ" dirty="0"/>
              <a:t>Frameworks are collections of useful styles, and these can actually save you a lot of </a:t>
            </a:r>
            <a:r>
              <a:rPr lang="en-NZ" dirty="0" smtClean="0"/>
              <a:t>work</a:t>
            </a:r>
          </a:p>
          <a:p>
            <a:pPr marL="171450" indent="-171450"/>
            <a:r>
              <a:rPr lang="en-US" dirty="0"/>
              <a:t>So A </a:t>
            </a:r>
            <a:r>
              <a:rPr lang="en-US" b="1" dirty="0"/>
              <a:t>CSS framework </a:t>
            </a:r>
            <a:r>
              <a:rPr lang="en-US" dirty="0"/>
              <a:t>is a </a:t>
            </a:r>
            <a:r>
              <a:rPr lang="en-US" dirty="0" err="1"/>
              <a:t>precreated</a:t>
            </a:r>
            <a:r>
              <a:rPr lang="en-US" dirty="0"/>
              <a:t> set of CSS classes or other software tools that make it easier to use and work with CSS.</a:t>
            </a:r>
            <a:endParaRPr lang="en-NZ" dirty="0"/>
          </a:p>
          <a:p>
            <a:pPr marL="171450" indent="-171450"/>
            <a:r>
              <a:rPr lang="en-NZ" dirty="0"/>
              <a:t>For example, a common sort of framework is the grid </a:t>
            </a:r>
            <a:r>
              <a:rPr lang="en-NZ" dirty="0" smtClean="0"/>
              <a:t>system</a:t>
            </a:r>
            <a:endParaRPr lang="en-NZ" dirty="0"/>
          </a:p>
          <a:p>
            <a:pPr marL="171450" indent="-171450"/>
            <a:r>
              <a:rPr lang="en-NZ" dirty="0"/>
              <a:t>Artistic considerations aside, most web pages used some kind of column, row layout. There are lots of </a:t>
            </a:r>
            <a:r>
              <a:rPr lang="en-NZ" dirty="0" err="1"/>
              <a:t>colspans</a:t>
            </a:r>
            <a:r>
              <a:rPr lang="en-NZ" dirty="0"/>
              <a:t> and </a:t>
            </a:r>
            <a:r>
              <a:rPr lang="en-NZ" dirty="0" err="1"/>
              <a:t>rowspans</a:t>
            </a:r>
            <a:r>
              <a:rPr lang="en-NZ" dirty="0"/>
              <a:t>, but everything is pretty much lined </a:t>
            </a:r>
            <a:r>
              <a:rPr lang="en-NZ" dirty="0" smtClean="0"/>
              <a:t>up</a:t>
            </a:r>
            <a:endParaRPr lang="en-NZ" dirty="0"/>
          </a:p>
          <a:p>
            <a:pPr marL="171450" indent="-171450"/>
            <a:r>
              <a:rPr lang="en-NZ" dirty="0"/>
              <a:t>Making columnar layouts used to be done with tables, but that was too rigid (or something) so everyone switched to doing it with </a:t>
            </a:r>
            <a:r>
              <a:rPr lang="en-NZ" dirty="0" smtClean="0"/>
              <a:t>CSS</a:t>
            </a:r>
            <a:endParaRPr lang="en-NZ" dirty="0"/>
          </a:p>
          <a:p>
            <a:pPr marL="171450" indent="-171450"/>
            <a:r>
              <a:rPr lang="en-NZ" dirty="0"/>
              <a:t>Laying out in columns with CSS is a continuing nightmare of floating and clearing and tweaking pixels of margin and padding, and is basically </a:t>
            </a:r>
            <a:r>
              <a:rPr lang="en-NZ" dirty="0" smtClean="0"/>
              <a:t>awful</a:t>
            </a:r>
            <a:endParaRPr lang="en-NZ" dirty="0"/>
          </a:p>
          <a:p>
            <a:pPr marL="171450" indent="-171450"/>
            <a:r>
              <a:rPr lang="en-NZ" dirty="0" smtClean="0"/>
              <a:t>Some </a:t>
            </a:r>
            <a:r>
              <a:rPr lang="en-NZ" dirty="0"/>
              <a:t>of the new CSS3 options do make this easier, but they’re still </a:t>
            </a:r>
            <a:r>
              <a:rPr lang="en-NZ" dirty="0" smtClean="0"/>
              <a:t>fussy</a:t>
            </a:r>
            <a:endParaRPr lang="en-NZ" dirty="0"/>
          </a:p>
          <a:p>
            <a:pPr marL="171450" indent="-171450"/>
            <a:r>
              <a:rPr lang="en-NZ" dirty="0"/>
              <a:t>So somebody said “let’s write this stuff up once and use it over and over…”</a:t>
            </a:r>
          </a:p>
          <a:p>
            <a:pPr marL="171450" indent="-171450"/>
            <a:r>
              <a:rPr lang="en-NZ" dirty="0"/>
              <a:t>And that’s a grid </a:t>
            </a:r>
            <a:r>
              <a:rPr lang="en-NZ" dirty="0" smtClean="0"/>
              <a:t>system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83892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Grid systems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b="1" dirty="0"/>
              <a:t>Grid systems </a:t>
            </a:r>
            <a:r>
              <a:rPr lang="en-US" dirty="0"/>
              <a:t>make it easier to create multicolumn layouts. There are many CSS </a:t>
            </a:r>
            <a:r>
              <a:rPr lang="en-US" dirty="0" smtClean="0"/>
              <a:t>grid systems</a:t>
            </a:r>
            <a:r>
              <a:rPr lang="en-US" dirty="0"/>
              <a:t>; some of the most popular </a:t>
            </a:r>
            <a:r>
              <a:rPr lang="en-US" dirty="0" smtClean="0"/>
              <a:t>are:</a:t>
            </a:r>
          </a:p>
          <a:p>
            <a:pPr lvl="1"/>
            <a:r>
              <a:rPr lang="en-US" dirty="0" smtClean="0"/>
              <a:t>Bootstrap </a:t>
            </a:r>
            <a:r>
              <a:rPr lang="en-US" dirty="0"/>
              <a:t>(</a:t>
            </a:r>
            <a:r>
              <a:rPr lang="en-US" b="1" dirty="0" smtClean="0"/>
              <a:t>twitter.github.com/bootstrap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Blueprint </a:t>
            </a:r>
            <a:r>
              <a:rPr lang="en-US" dirty="0"/>
              <a:t>(</a:t>
            </a:r>
            <a:r>
              <a:rPr lang="en-US" b="1" dirty="0"/>
              <a:t>www.blueprintcss.org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960 </a:t>
            </a:r>
            <a:r>
              <a:rPr lang="en-US" dirty="0"/>
              <a:t>(</a:t>
            </a:r>
            <a:r>
              <a:rPr lang="en-US" b="1" dirty="0"/>
              <a:t>960.gs</a:t>
            </a:r>
            <a:r>
              <a:rPr lang="en-US" dirty="0" smtClean="0"/>
              <a:t>) </a:t>
            </a:r>
          </a:p>
          <a:p>
            <a:r>
              <a:rPr lang="en-US" dirty="0" smtClean="0"/>
              <a:t>Most </a:t>
            </a:r>
            <a:r>
              <a:rPr lang="en-US" dirty="0"/>
              <a:t>provide somewhat </a:t>
            </a:r>
            <a:r>
              <a:rPr lang="en-US" dirty="0" smtClean="0"/>
              <a:t>similar capabilities</a:t>
            </a:r>
            <a:r>
              <a:rPr lang="en-US" dirty="0"/>
              <a:t>. The most important of these capabilities is a grid </a:t>
            </a:r>
            <a:r>
              <a:rPr lang="en-US" dirty="0" smtClean="0"/>
              <a:t>system</a:t>
            </a:r>
          </a:p>
          <a:p>
            <a:r>
              <a:rPr lang="en-US" dirty="0"/>
              <a:t>Print designers typically use grids as a way to achieve visual uniformity in </a:t>
            </a:r>
            <a:r>
              <a:rPr lang="en-US" dirty="0" smtClean="0"/>
              <a:t>a design</a:t>
            </a:r>
            <a:r>
              <a:rPr lang="en-US" dirty="0"/>
              <a:t>. </a:t>
            </a:r>
            <a:endParaRPr lang="en-US" dirty="0" smtClean="0"/>
          </a:p>
          <a:p>
            <a:r>
              <a:rPr lang="en-US" dirty="0" smtClean="0"/>
              <a:t>In </a:t>
            </a:r>
            <a:r>
              <a:rPr lang="en-US" dirty="0"/>
              <a:t>print design, the very first thing a designer may do is to construct, </a:t>
            </a:r>
            <a:r>
              <a:rPr lang="en-US" dirty="0" smtClean="0"/>
              <a:t>for instance</a:t>
            </a:r>
            <a:r>
              <a:rPr lang="en-US" dirty="0"/>
              <a:t>, a 5- or 7- or 12-column grid in a page layout </a:t>
            </a:r>
            <a:r>
              <a:rPr lang="en-US" dirty="0" smtClean="0"/>
              <a:t>program</a:t>
            </a:r>
          </a:p>
          <a:p>
            <a:r>
              <a:rPr lang="en-US" dirty="0"/>
              <a:t>CSS frameworks provide similar grid features. </a:t>
            </a:r>
            <a:endParaRPr lang="en-US" dirty="0" smtClean="0"/>
          </a:p>
          <a:p>
            <a:pPr lvl="1"/>
            <a:r>
              <a:rPr lang="en-US" dirty="0" smtClean="0"/>
              <a:t>The </a:t>
            </a:r>
            <a:r>
              <a:rPr lang="en-US" dirty="0"/>
              <a:t>960 framework </a:t>
            </a:r>
            <a:r>
              <a:rPr lang="en-US" dirty="0" smtClean="0"/>
              <a:t>uses either </a:t>
            </a:r>
            <a:r>
              <a:rPr lang="en-US" dirty="0"/>
              <a:t>a 12- or 16-column </a:t>
            </a:r>
            <a:r>
              <a:rPr lang="en-US" dirty="0" smtClean="0"/>
              <a:t>grid</a:t>
            </a:r>
          </a:p>
          <a:p>
            <a:pPr lvl="1"/>
            <a:r>
              <a:rPr lang="en-US" dirty="0" smtClean="0"/>
              <a:t>Bootstrap </a:t>
            </a:r>
            <a:r>
              <a:rPr lang="en-US" dirty="0"/>
              <a:t>uses a 12-column grid. </a:t>
            </a:r>
            <a:endParaRPr lang="en-US" dirty="0" smtClean="0"/>
          </a:p>
          <a:p>
            <a:pPr lvl="1"/>
            <a:r>
              <a:rPr lang="en-US" dirty="0" smtClean="0"/>
              <a:t>Blueprint uses </a:t>
            </a:r>
            <a:r>
              <a:rPr lang="en-US" dirty="0"/>
              <a:t>a 24-column grid.</a:t>
            </a:r>
          </a:p>
        </p:txBody>
      </p:sp>
    </p:spTree>
    <p:extLst>
      <p:ext uri="{BB962C8B-B14F-4D97-AF65-F5344CB8AC3E}">
        <p14:creationId xmlns:p14="http://schemas.microsoft.com/office/powerpoint/2010/main" val="5140506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Using a grid in print design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447800"/>
            <a:ext cx="7315200" cy="5276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107617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CSS Grid Systems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800600" cy="4876800"/>
          </a:xfrm>
        </p:spPr>
        <p:txBody>
          <a:bodyPr>
            <a:normAutofit fontScale="92500" lnSpcReduction="20000"/>
          </a:bodyPr>
          <a:lstStyle/>
          <a:p>
            <a:r>
              <a:rPr lang="en-NZ" dirty="0" smtClean="0"/>
              <a:t>960 Grid System (URL: </a:t>
            </a:r>
            <a:r>
              <a:rPr lang="en-NZ" dirty="0" smtClean="0">
                <a:hlinkClick r:id="rId3"/>
              </a:rPr>
              <a:t>960.gs</a:t>
            </a:r>
            <a:r>
              <a:rPr lang="en-NZ" dirty="0" smtClean="0"/>
              <a:t>)</a:t>
            </a:r>
          </a:p>
          <a:p>
            <a:r>
              <a:rPr lang="en-NZ" dirty="0" smtClean="0"/>
              <a:t>Makes layouts 960 pixels wide</a:t>
            </a:r>
          </a:p>
          <a:p>
            <a:r>
              <a:rPr lang="en-NZ" dirty="0" smtClean="0"/>
              <a:t>Automates set up of columns</a:t>
            </a:r>
          </a:p>
          <a:p>
            <a:pPr marL="171450" indent="-171450"/>
            <a:r>
              <a:rPr lang="en-NZ" dirty="0"/>
              <a:t>There are (again) lots of these, but this is common/popular and stable.</a:t>
            </a:r>
          </a:p>
          <a:p>
            <a:pPr marL="171450" indent="-171450"/>
            <a:r>
              <a:rPr lang="en-NZ" dirty="0"/>
              <a:t>960 is a good width for 1024x768 screens, allowing for </a:t>
            </a:r>
            <a:r>
              <a:rPr lang="en-NZ" dirty="0" smtClean="0"/>
              <a:t>margins </a:t>
            </a:r>
            <a:r>
              <a:rPr lang="en-NZ" dirty="0"/>
              <a:t>and other </a:t>
            </a:r>
            <a:r>
              <a:rPr lang="en-NZ" dirty="0" err="1" smtClean="0"/>
              <a:t>schmutz</a:t>
            </a:r>
            <a:r>
              <a:rPr lang="en-NZ" dirty="0" smtClean="0"/>
              <a:t>. </a:t>
            </a:r>
          </a:p>
          <a:p>
            <a:pPr marL="171450" indent="-171450"/>
            <a:r>
              <a:rPr lang="en-NZ" dirty="0" smtClean="0"/>
              <a:t>Lots </a:t>
            </a:r>
            <a:r>
              <a:rPr lang="en-NZ" dirty="0"/>
              <a:t>of professional designers just start everything with a width:960px wrapper div.</a:t>
            </a:r>
          </a:p>
          <a:p>
            <a:pPr marL="171450" indent="-171450"/>
            <a:r>
              <a:rPr lang="en-NZ" dirty="0"/>
              <a:t>What 960 lets you do is automatically get that area divided up into 12 or 16 skinny columns that you then recombine as required to get the layout you want.</a:t>
            </a:r>
            <a:endParaRPr lang="en-US" dirty="0"/>
          </a:p>
          <a:p>
            <a:endParaRPr 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2438400"/>
            <a:ext cx="3581400" cy="34579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47673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the 960 grid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676400"/>
            <a:ext cx="5029200" cy="46689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344284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960 Grid System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960 Grid System is an effort to streamline web development workflow by providing commonly used </a:t>
            </a:r>
            <a:r>
              <a:rPr lang="en-US" dirty="0" smtClean="0"/>
              <a:t>dimensions</a:t>
            </a:r>
          </a:p>
          <a:p>
            <a:r>
              <a:rPr lang="en-US" dirty="0" smtClean="0"/>
              <a:t>Based </a:t>
            </a:r>
            <a:r>
              <a:rPr lang="en-US" dirty="0"/>
              <a:t>on a width of 960 pixels. </a:t>
            </a:r>
            <a:endParaRPr lang="en-US" dirty="0" smtClean="0"/>
          </a:p>
          <a:p>
            <a:r>
              <a:rPr lang="en-US" dirty="0" smtClean="0"/>
              <a:t>There </a:t>
            </a:r>
            <a:r>
              <a:rPr lang="en-US" dirty="0"/>
              <a:t>are two variants: 12 and 16 </a:t>
            </a:r>
            <a:r>
              <a:rPr lang="en-US" dirty="0" smtClean="0"/>
              <a:t>columns</a:t>
            </a:r>
          </a:p>
          <a:p>
            <a:pPr lvl="1"/>
            <a:r>
              <a:rPr lang="en-US" dirty="0" smtClean="0"/>
              <a:t>can </a:t>
            </a:r>
            <a:r>
              <a:rPr lang="en-US" dirty="0"/>
              <a:t>be used separately or in </a:t>
            </a:r>
            <a:r>
              <a:rPr lang="en-US" dirty="0" smtClean="0"/>
              <a:t>tandem</a:t>
            </a:r>
          </a:p>
          <a:p>
            <a:r>
              <a:rPr lang="en-US" dirty="0"/>
              <a:t>The 12-column grid is divided into portions that are 60 pixels wide. </a:t>
            </a:r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/>
              <a:t>16-column grid consists of 40 pixel increments. </a:t>
            </a:r>
            <a:endParaRPr lang="en-US" dirty="0" smtClean="0"/>
          </a:p>
          <a:p>
            <a:r>
              <a:rPr lang="en-US" dirty="0" smtClean="0"/>
              <a:t>Each </a:t>
            </a:r>
            <a:r>
              <a:rPr lang="en-US" dirty="0"/>
              <a:t>column has 10 pixels of margin on the left and right, which create 20 pixel wide gutters between columns.</a:t>
            </a:r>
          </a:p>
        </p:txBody>
      </p:sp>
    </p:spTree>
    <p:extLst>
      <p:ext uri="{BB962C8B-B14F-4D97-AF65-F5344CB8AC3E}">
        <p14:creationId xmlns:p14="http://schemas.microsoft.com/office/powerpoint/2010/main" val="1591196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Why 960?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modern monitors support at least 1024 × 768 pixel resolution</a:t>
            </a:r>
            <a:r>
              <a:rPr lang="en-US" dirty="0" smtClean="0"/>
              <a:t>.</a:t>
            </a:r>
          </a:p>
          <a:p>
            <a:r>
              <a:rPr lang="en-US" dirty="0" smtClean="0"/>
              <a:t>960 </a:t>
            </a:r>
            <a:r>
              <a:rPr lang="en-US" dirty="0"/>
              <a:t>is divisible by 2, 3, 4, 5, 6, 8, 10, 12, 15, 16, 20, 24, 30, 32, 40, 48, 60, 64, 80, 96, 120, 160, 192, 240, 320 and 480. </a:t>
            </a:r>
            <a:endParaRPr lang="en-US" dirty="0" smtClean="0"/>
          </a:p>
          <a:p>
            <a:r>
              <a:rPr lang="en-US" dirty="0" smtClean="0"/>
              <a:t>This </a:t>
            </a:r>
            <a:r>
              <a:rPr lang="en-US" dirty="0"/>
              <a:t>makes it a highly flexible base number to work with.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2209800" y="4245429"/>
            <a:ext cx="5334000" cy="2286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/>
              <a:t>Purpose</a:t>
            </a:r>
          </a:p>
          <a:p>
            <a:r>
              <a:rPr lang="en-US" sz="2000" dirty="0"/>
              <a:t>The premise of the system is ideally suited to rapid prototyping, but it </a:t>
            </a:r>
            <a:r>
              <a:rPr lang="en-US" sz="2000" dirty="0" smtClean="0"/>
              <a:t>works </a:t>
            </a:r>
            <a:r>
              <a:rPr lang="en-US" sz="2000" dirty="0"/>
              <a:t>equally well when integrated into a production environment. </a:t>
            </a:r>
          </a:p>
          <a:p>
            <a:pPr algn="ctr"/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2067906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960 Grid System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61" y="1828800"/>
            <a:ext cx="8439150" cy="4019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09673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NZ" dirty="0" smtClean="0"/>
              <a:t>How Many Times Have You Typed This?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" y="1905000"/>
            <a:ext cx="2781300" cy="32541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3127" y="2236660"/>
            <a:ext cx="3019353" cy="2590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10540" y="5210242"/>
            <a:ext cx="2667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dirty="0"/>
              <a:t>HTML </a:t>
            </a:r>
            <a:r>
              <a:rPr lang="en-NZ" sz="2400" dirty="0" smtClean="0"/>
              <a:t>boilerplate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5919823" y="5234940"/>
            <a:ext cx="1905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dirty="0"/>
              <a:t>CSS </a:t>
            </a:r>
            <a:r>
              <a:rPr lang="en-NZ" sz="2400" dirty="0" smtClean="0"/>
              <a:t>reset</a:t>
            </a:r>
            <a:endParaRPr 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381000" y="5943600"/>
            <a:ext cx="8458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dirty="0"/>
              <a:t>These are collections of useful HTML  (boilerplate) and CSS (reset) snippets that you can use to get a quick start, or to solve a common problem, in client-side web development.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3760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960 Grid System</a:t>
            </a:r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932106"/>
            <a:ext cx="8153400" cy="34352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438400" y="5791200"/>
            <a:ext cx="487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dirty="0" smtClean="0"/>
              <a:t>Magic! </a:t>
            </a:r>
            <a:r>
              <a:rPr lang="en-NZ" dirty="0"/>
              <a:t>No floats, no widths, no </a:t>
            </a:r>
            <a:r>
              <a:rPr lang="en-NZ" dirty="0" smtClean="0"/>
              <a:t>nothing…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6378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960 Grid System</a:t>
            </a:r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6206" y="1752600"/>
            <a:ext cx="4430794" cy="47621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96412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960 Grid System</a:t>
            </a:r>
            <a:endParaRPr 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2202693"/>
            <a:ext cx="7772400" cy="36647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85249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960 Grid System</a:t>
            </a:r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524000"/>
            <a:ext cx="8461310" cy="50196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45197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960 Grid System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191000" cy="4876800"/>
          </a:xfrm>
        </p:spPr>
        <p:txBody>
          <a:bodyPr/>
          <a:lstStyle/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NZ" dirty="0" smtClean="0"/>
              <a:t>Classes for fine tuning:</a:t>
            </a:r>
          </a:p>
          <a:p>
            <a:pPr lvl="1">
              <a:spcBef>
                <a:spcPts val="1200"/>
              </a:spcBef>
              <a:spcAft>
                <a:spcPts val="600"/>
              </a:spcAft>
            </a:pPr>
            <a:r>
              <a:rPr lang="en-NZ" dirty="0" err="1" smtClean="0"/>
              <a:t>prefix_n</a:t>
            </a:r>
            <a:r>
              <a:rPr lang="en-NZ" dirty="0" smtClean="0"/>
              <a:t>: Add </a:t>
            </a:r>
            <a:r>
              <a:rPr lang="en-NZ" dirty="0"/>
              <a:t>n columns of white </a:t>
            </a:r>
            <a:r>
              <a:rPr lang="en-NZ" dirty="0" smtClean="0"/>
              <a:t>space before this div</a:t>
            </a:r>
            <a:endParaRPr lang="en-NZ" dirty="0"/>
          </a:p>
          <a:p>
            <a:pPr lvl="1">
              <a:spcBef>
                <a:spcPts val="1200"/>
              </a:spcBef>
              <a:spcAft>
                <a:spcPts val="600"/>
              </a:spcAft>
            </a:pPr>
            <a:r>
              <a:rPr lang="en-NZ" dirty="0" err="1" smtClean="0"/>
              <a:t>suffix_n</a:t>
            </a:r>
            <a:r>
              <a:rPr lang="en-NZ" dirty="0" smtClean="0"/>
              <a:t>:  Add n columns of white space after this div</a:t>
            </a:r>
          </a:p>
          <a:p>
            <a:pPr lvl="1">
              <a:spcBef>
                <a:spcPts val="1200"/>
              </a:spcBef>
              <a:spcAft>
                <a:spcPts val="600"/>
              </a:spcAft>
            </a:pPr>
            <a:r>
              <a:rPr lang="en-US" dirty="0"/>
              <a:t>If a grid unit contains grid </a:t>
            </a:r>
            <a:r>
              <a:rPr lang="en-US" dirty="0" smtClean="0"/>
              <a:t>children:</a:t>
            </a:r>
            <a:endParaRPr lang="en-NZ" dirty="0" smtClean="0"/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NZ" dirty="0" smtClean="0"/>
              <a:t>alpha: This column is the first in the row, set left margin to 0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NZ" dirty="0" smtClean="0"/>
              <a:t>omega: This column is the last in the row, set right margin to 0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34375" t="21354" r="35938" b="39137"/>
          <a:stretch/>
        </p:blipFill>
        <p:spPr>
          <a:xfrm>
            <a:off x="4800600" y="1981200"/>
            <a:ext cx="4122549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948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960 Grid System</a:t>
            </a:r>
            <a:endParaRPr 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1836" y="1833001"/>
            <a:ext cx="6592164" cy="45677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28600" y="2286000"/>
            <a:ext cx="232323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itchFamily="34" charset="0"/>
              <a:buChar char="•"/>
            </a:pPr>
            <a:r>
              <a:rPr lang="en-NZ" dirty="0"/>
              <a:t>Here’s a 16 column layout with </a:t>
            </a:r>
            <a:r>
              <a:rPr lang="en-NZ" dirty="0" smtClean="0"/>
              <a:t>suffixes</a:t>
            </a:r>
          </a:p>
          <a:p>
            <a:pPr marL="171450" indent="-171450">
              <a:buFont typeface="Arial" pitchFamily="34" charset="0"/>
              <a:buChar char="•"/>
            </a:pPr>
            <a:endParaRPr lang="en-NZ" dirty="0"/>
          </a:p>
          <a:p>
            <a:pPr marL="171450" indent="-171450">
              <a:buFont typeface="Arial" pitchFamily="34" charset="0"/>
              <a:buChar char="•"/>
            </a:pPr>
            <a:r>
              <a:rPr lang="en-NZ" dirty="0"/>
              <a:t>That bottom row uses (4+2) + (4+2) + 4 to get up to </a:t>
            </a:r>
            <a:r>
              <a:rPr lang="en-NZ" dirty="0" smtClean="0"/>
              <a:t>16</a:t>
            </a:r>
          </a:p>
          <a:p>
            <a:pPr marL="171450" indent="-171450">
              <a:buFont typeface="Arial" pitchFamily="34" charset="0"/>
              <a:buChar char="•"/>
            </a:pPr>
            <a:endParaRPr lang="en-NZ" dirty="0"/>
          </a:p>
          <a:p>
            <a:pPr marL="171450" indent="-171450">
              <a:buFont typeface="Arial" pitchFamily="34" charset="0"/>
              <a:buChar char="•"/>
            </a:pPr>
            <a:r>
              <a:rPr lang="en-NZ" dirty="0"/>
              <a:t>If we drop a paragraph of text into each div, it looks like </a:t>
            </a:r>
            <a:r>
              <a:rPr lang="en-NZ" dirty="0" smtClean="0"/>
              <a:t>what is shown in the next slide</a:t>
            </a:r>
            <a:endParaRPr lang="en-US" dirty="0"/>
          </a:p>
          <a:p>
            <a:endParaRPr lang="en-US" dirty="0"/>
          </a:p>
          <a:p>
            <a:pPr marL="171450" indent="-171450">
              <a:buFont typeface="Arial" pitchFamily="34" charset="0"/>
              <a:buChar char="•"/>
            </a:pPr>
            <a:endParaRPr lang="en-NZ" dirty="0"/>
          </a:p>
          <a:p>
            <a:pPr marL="171450" indent="-171450">
              <a:buFont typeface="Arial" pitchFamily="34" charset="0"/>
              <a:buChar char="•"/>
            </a:pPr>
            <a:endParaRPr lang="en-NZ" dirty="0" smtClean="0"/>
          </a:p>
        </p:txBody>
      </p:sp>
    </p:spTree>
    <p:extLst>
      <p:ext uri="{BB962C8B-B14F-4D97-AF65-F5344CB8AC3E}">
        <p14:creationId xmlns:p14="http://schemas.microsoft.com/office/powerpoint/2010/main" val="738696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960 Grid System</a:t>
            </a:r>
            <a:endParaRPr lang="en-US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800225"/>
            <a:ext cx="7496175" cy="4524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98466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liveweave.com/TEGWgr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838200"/>
            <a:ext cx="4147009" cy="532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930420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What is in the 960.css file?</a:t>
            </a:r>
            <a:endParaRPr lang="en-US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799396"/>
            <a:ext cx="2006264" cy="434505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1324" y="1323975"/>
            <a:ext cx="2047875" cy="52959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7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1578374"/>
            <a:ext cx="2819400" cy="45434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00796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Grid Systems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spcAft>
                <a:spcPts val="600"/>
              </a:spcAft>
            </a:pPr>
            <a:r>
              <a:rPr lang="en-NZ" sz="2800" dirty="0" smtClean="0"/>
              <a:t>Objections?</a:t>
            </a:r>
          </a:p>
          <a:p>
            <a:pPr lvl="1">
              <a:spcAft>
                <a:spcPts val="600"/>
              </a:spcAft>
            </a:pPr>
            <a:r>
              <a:rPr lang="en-NZ" sz="2400" dirty="0" smtClean="0"/>
              <a:t>Fixed width layout</a:t>
            </a:r>
          </a:p>
          <a:p>
            <a:pPr lvl="2">
              <a:spcAft>
                <a:spcPts val="600"/>
              </a:spcAft>
            </a:pPr>
            <a:r>
              <a:rPr lang="en-NZ" sz="2200" dirty="0"/>
              <a:t>which means it doesn’t work at tablets/phones etc. A system using percentages rather than pixels would resize gracefully. This won’t</a:t>
            </a:r>
          </a:p>
          <a:p>
            <a:pPr lvl="1">
              <a:spcAft>
                <a:spcPts val="600"/>
              </a:spcAft>
            </a:pPr>
            <a:endParaRPr lang="en-NZ" sz="2400" dirty="0" smtClean="0"/>
          </a:p>
          <a:p>
            <a:pPr lvl="1">
              <a:spcAft>
                <a:spcPts val="600"/>
              </a:spcAft>
            </a:pPr>
            <a:r>
              <a:rPr lang="en-NZ" sz="2400" dirty="0" smtClean="0"/>
              <a:t>Not semantic</a:t>
            </a:r>
          </a:p>
          <a:p>
            <a:pPr lvl="2">
              <a:spcAft>
                <a:spcPts val="600"/>
              </a:spcAft>
            </a:pPr>
            <a:r>
              <a:rPr lang="en-NZ" sz="2400" dirty="0"/>
              <a:t>Remember the whole point of separating CSS and HTML was to get format out of the HTML and have all the elements in the HTML be </a:t>
            </a:r>
            <a:r>
              <a:rPr lang="en-NZ" sz="2400" b="1" i="1" dirty="0"/>
              <a:t>meaningful</a:t>
            </a:r>
            <a:r>
              <a:rPr lang="en-NZ" sz="2400" dirty="0"/>
              <a:t>. It’s pretty hard to argue that “grid_6” is in any way meaningful. So it’s no use to SEO, text readers, other bots, etc</a:t>
            </a:r>
            <a:r>
              <a:rPr lang="en-NZ" sz="2400" dirty="0" smtClean="0"/>
              <a:t>.</a:t>
            </a:r>
          </a:p>
          <a:p>
            <a:pPr lvl="2">
              <a:spcAft>
                <a:spcPts val="600"/>
              </a:spcAft>
            </a:pPr>
            <a:r>
              <a:rPr lang="en-NZ" sz="2400" dirty="0"/>
              <a:t>However, much of this objection can be countered with careful use of additional classes.</a:t>
            </a:r>
            <a:endParaRPr lang="en-US" sz="2400" dirty="0"/>
          </a:p>
          <a:p>
            <a:pPr lvl="2">
              <a:spcAft>
                <a:spcPts val="600"/>
              </a:spcAft>
            </a:pPr>
            <a:endParaRPr lang="en-NZ" sz="2400" dirty="0"/>
          </a:p>
          <a:p>
            <a:pPr lvl="2">
              <a:spcAft>
                <a:spcPts val="600"/>
              </a:spcAft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134301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4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Boilerplates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819400"/>
          </a:xfrm>
        </p:spPr>
        <p:txBody>
          <a:bodyPr>
            <a:normAutofit fontScale="62500" lnSpcReduction="20000"/>
          </a:bodyPr>
          <a:lstStyle/>
          <a:p>
            <a:r>
              <a:rPr lang="en-NZ" dirty="0" smtClean="0"/>
              <a:t>HTML5 Boilerplate</a:t>
            </a:r>
          </a:p>
          <a:p>
            <a:pPr marL="171450" indent="-171450"/>
            <a:r>
              <a:rPr lang="en-NZ" dirty="0"/>
              <a:t>“Boilerplate” is generic text that can be used over and </a:t>
            </a:r>
            <a:r>
              <a:rPr lang="en-NZ" dirty="0" smtClean="0"/>
              <a:t>over</a:t>
            </a:r>
            <a:endParaRPr lang="en-NZ" dirty="0"/>
          </a:p>
          <a:p>
            <a:pPr marL="171450" indent="-171450"/>
            <a:r>
              <a:rPr lang="en-NZ" dirty="0" smtClean="0"/>
              <a:t>Boilerplates </a:t>
            </a:r>
            <a:r>
              <a:rPr lang="en-NZ" dirty="0"/>
              <a:t>contain chunk of HTML that you can plug and </a:t>
            </a:r>
            <a:r>
              <a:rPr lang="en-NZ" dirty="0" smtClean="0"/>
              <a:t>play </a:t>
            </a:r>
            <a:endParaRPr lang="en-NZ" dirty="0"/>
          </a:p>
          <a:p>
            <a:pPr marL="171450" indent="-171450"/>
            <a:r>
              <a:rPr lang="en-NZ" dirty="0"/>
              <a:t>There are many of these, but the most commonly used/popular one is HTML5 Boilerplate. The name isn’t quite accurate, as it also contains CSS resets (Eric Meyer’s, in fact) and some JS stuff, but there’s lots of HTML </a:t>
            </a:r>
            <a:r>
              <a:rPr lang="en-NZ" dirty="0" smtClean="0"/>
              <a:t>bits</a:t>
            </a:r>
            <a:endParaRPr lang="en-NZ" dirty="0"/>
          </a:p>
          <a:p>
            <a:pPr marL="171450" indent="-171450"/>
            <a:r>
              <a:rPr lang="en-NZ" dirty="0"/>
              <a:t>Thoughts? Again, many people point out that if you just copy all these files into your project you get a bunch of stuff you don’t need and you bloat your project size.</a:t>
            </a:r>
          </a:p>
          <a:p>
            <a:pPr marL="171450" indent="-171450"/>
            <a:r>
              <a:rPr lang="en-NZ" dirty="0"/>
              <a:t>So if you’re going to use them, you should actually *just select out the parts that you need</a:t>
            </a:r>
            <a:r>
              <a:rPr lang="en-NZ" dirty="0" smtClean="0"/>
              <a:t>*</a:t>
            </a:r>
          </a:p>
          <a:p>
            <a:pPr marL="171450" indent="-171450"/>
            <a:r>
              <a:rPr lang="en-US" dirty="0">
                <a:hlinkClick r:id="rId3"/>
              </a:rPr>
              <a:t>https://html5boilerplate.com/</a:t>
            </a:r>
            <a:endParaRPr lang="en-US" dirty="0"/>
          </a:p>
          <a:p>
            <a:endParaRPr lang="en-US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377690"/>
            <a:ext cx="6684299" cy="23026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5494709"/>
            <a:ext cx="5044373" cy="11777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66161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NZ" sz="3200" dirty="0" smtClean="0"/>
              <a:t>A word about content delivery networks (CDNs)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5410200" cy="48768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A content delivery network or content distribution network (CDN) is a globally distributed network of proxy servers deployed in multiple data centers. </a:t>
            </a:r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/>
              <a:t>goal of a CDN is to serve content to end-users with high availability and high performance. </a:t>
            </a:r>
            <a:endParaRPr lang="en-US" dirty="0" smtClean="0"/>
          </a:p>
          <a:p>
            <a:r>
              <a:rPr lang="en-US" dirty="0" smtClean="0"/>
              <a:t>CDNs </a:t>
            </a:r>
            <a:r>
              <a:rPr lang="en-US" dirty="0"/>
              <a:t>serve a large fraction of the Internet content today, including web objects (text, graphics and scripts), downloadable objects (media files, software, documents), applications (e-commerce, portals), live streaming media, on-demand streaming media, and social networks.</a:t>
            </a:r>
          </a:p>
        </p:txBody>
      </p:sp>
      <p:pic>
        <p:nvPicPr>
          <p:cNvPr id="1026" name="Picture 2" descr="https://upload.wikimedia.org/wikipedia/commons/thumb/f/f9/NCDN_-_CDN.png/1024px-NCDN_-_CDN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852"/>
          <a:stretch/>
        </p:blipFill>
        <p:spPr bwMode="auto">
          <a:xfrm>
            <a:off x="5943600" y="2286000"/>
            <a:ext cx="2819400" cy="2563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10760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" y="76200"/>
            <a:ext cx="2181995" cy="990600"/>
          </a:xfrm>
        </p:spPr>
        <p:txBody>
          <a:bodyPr/>
          <a:lstStyle/>
          <a:p>
            <a:r>
              <a:rPr lang="en-NZ" dirty="0" smtClean="0"/>
              <a:t>Practical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0" y="381000"/>
            <a:ext cx="3053013" cy="3067050"/>
          </a:xfrm>
        </p:spPr>
      </p:pic>
      <p:pic>
        <p:nvPicPr>
          <p:cNvPr id="4" name="Picture 3"/>
          <p:cNvPicPr/>
          <p:nvPr/>
        </p:nvPicPr>
        <p:blipFill rotWithShape="1">
          <a:blip r:embed="rId4"/>
          <a:srcRect l="39974" t="8208" r="1187" b="3841"/>
          <a:stretch/>
        </p:blipFill>
        <p:spPr bwMode="auto">
          <a:xfrm>
            <a:off x="1066800" y="857250"/>
            <a:ext cx="2974521" cy="25146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Right Arrow 2"/>
          <p:cNvSpPr/>
          <p:nvPr/>
        </p:nvSpPr>
        <p:spPr>
          <a:xfrm>
            <a:off x="4109038" y="1657350"/>
            <a:ext cx="1529443" cy="914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850" y="3704726"/>
            <a:ext cx="2974521" cy="26697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 descr="D:\Dropbox\Work\Teaching\WebProgramming3- IN712 2014 Materials\Teaching Sessions\6CSS Grid Systems\Practical2\requiredOutput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481" y="3962400"/>
            <a:ext cx="3040475" cy="2381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ight Arrow 7"/>
          <p:cNvSpPr/>
          <p:nvPr/>
        </p:nvSpPr>
        <p:spPr>
          <a:xfrm>
            <a:off x="4261437" y="4696007"/>
            <a:ext cx="1529443" cy="914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45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CSS Resets – Good or bad?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495800" cy="4648200"/>
          </a:xfrm>
        </p:spPr>
        <p:txBody>
          <a:bodyPr>
            <a:normAutofit fontScale="85000" lnSpcReduction="20000"/>
          </a:bodyPr>
          <a:lstStyle/>
          <a:p>
            <a:pPr marL="171450" indent="-171450"/>
            <a:r>
              <a:rPr lang="en-NZ" dirty="0"/>
              <a:t>There are tons of these, but the most common/popular is this one.</a:t>
            </a:r>
          </a:p>
          <a:p>
            <a:r>
              <a:rPr lang="en-NZ" dirty="0" smtClean="0"/>
              <a:t>Reset CSS (Eric Meyer’s Reset)</a:t>
            </a:r>
          </a:p>
          <a:p>
            <a:r>
              <a:rPr lang="en-US" dirty="0">
                <a:hlinkClick r:id="rId3"/>
              </a:rPr>
              <a:t>http://meyerweb.com/eric/tools/css/reset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r>
              <a:rPr lang="en-NZ" dirty="0"/>
              <a:t>There are others, some </a:t>
            </a:r>
            <a:r>
              <a:rPr lang="en-NZ" dirty="0" smtClean="0"/>
              <a:t>longer</a:t>
            </a:r>
          </a:p>
          <a:p>
            <a:r>
              <a:rPr lang="en-NZ" dirty="0"/>
              <a:t>Basically what it does is turn off all the browser-dependent defaults, so your CSS starts with a “blank screen</a:t>
            </a:r>
            <a:r>
              <a:rPr lang="en-NZ" dirty="0" smtClean="0"/>
              <a:t>”</a:t>
            </a:r>
          </a:p>
          <a:p>
            <a:pPr marL="171450" indent="-171450"/>
            <a:r>
              <a:rPr lang="en-NZ" dirty="0"/>
              <a:t>Thoughts? </a:t>
            </a:r>
          </a:p>
          <a:p>
            <a:pPr marL="628650" lvl="1" indent="-171450"/>
            <a:r>
              <a:rPr lang="en-NZ" dirty="0"/>
              <a:t>Good? : Saves you from having to reinvent this particular wheel over and over…</a:t>
            </a:r>
          </a:p>
          <a:p>
            <a:pPr marL="628650" lvl="1" indent="-171450"/>
            <a:r>
              <a:rPr lang="en-NZ" dirty="0"/>
              <a:t>Bad?: Bloats code and burdens the browser by applying styles you don’t really actually </a:t>
            </a:r>
            <a:r>
              <a:rPr lang="en-NZ" dirty="0" smtClean="0"/>
              <a:t>need</a:t>
            </a:r>
            <a:endParaRPr lang="en-NZ" dirty="0"/>
          </a:p>
          <a:p>
            <a:endParaRPr lang="en-NZ" dirty="0"/>
          </a:p>
          <a:p>
            <a:endParaRPr lang="en-NZ" dirty="0"/>
          </a:p>
          <a:p>
            <a:endParaRPr lang="en-US" dirty="0"/>
          </a:p>
        </p:txBody>
      </p:sp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1905000"/>
            <a:ext cx="3524250" cy="3533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257800" y="6096000"/>
            <a:ext cx="2819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hlinkClick r:id="rId5"/>
              </a:rPr>
              <a:t>www.cssreset.com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1643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14600"/>
            <a:ext cx="8229600" cy="990600"/>
          </a:xfrm>
        </p:spPr>
        <p:txBody>
          <a:bodyPr/>
          <a:lstStyle/>
          <a:p>
            <a:r>
              <a:rPr lang="en-NZ" dirty="0"/>
              <a:t>Constructing Multicolumn Layouts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0880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Constructing multicolumn layouts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Z" dirty="0" smtClean="0"/>
              <a:t>2 different ways to move items out of the normal top-down flow in HTML using CSS are:</a:t>
            </a:r>
          </a:p>
          <a:p>
            <a:pPr lvl="1"/>
            <a:r>
              <a:rPr lang="en-NZ" dirty="0" smtClean="0"/>
              <a:t>Using positioning</a:t>
            </a:r>
          </a:p>
          <a:p>
            <a:pPr lvl="1"/>
            <a:r>
              <a:rPr lang="en-NZ" dirty="0" smtClean="0"/>
              <a:t>Using floats</a:t>
            </a:r>
          </a:p>
          <a:p>
            <a:r>
              <a:rPr lang="en-NZ" dirty="0" smtClean="0"/>
              <a:t>A typical layout may very well use both positioning and floats</a:t>
            </a:r>
          </a:p>
          <a:p>
            <a:r>
              <a:rPr lang="en-NZ" dirty="0" smtClean="0"/>
              <a:t>There is unfortunately no simple and easy way to create robust multicolumn page layouts</a:t>
            </a:r>
          </a:p>
          <a:p>
            <a:r>
              <a:rPr lang="en-NZ" dirty="0" smtClean="0"/>
              <a:t>There are trade-offs with each approach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4547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533400"/>
            <a:ext cx="2590800" cy="2590800"/>
          </a:xfrm>
        </p:spPr>
        <p:txBody>
          <a:bodyPr/>
          <a:lstStyle/>
          <a:p>
            <a:r>
              <a:rPr lang="en-NZ" dirty="0" smtClean="0"/>
              <a:t>Using floats to create columns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8906" y="0"/>
            <a:ext cx="5545093" cy="686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32227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533400"/>
            <a:ext cx="2590800" cy="2590800"/>
          </a:xfrm>
        </p:spPr>
        <p:txBody>
          <a:bodyPr/>
          <a:lstStyle/>
          <a:p>
            <a:r>
              <a:rPr lang="en-NZ" dirty="0" smtClean="0"/>
              <a:t>Using floats to create columns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342" y="990600"/>
            <a:ext cx="6555658" cy="50816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51195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8" y="304800"/>
            <a:ext cx="8610600" cy="1600200"/>
          </a:xfrm>
        </p:spPr>
        <p:txBody>
          <a:bodyPr/>
          <a:lstStyle/>
          <a:p>
            <a:r>
              <a:rPr lang="en-NZ" dirty="0" smtClean="0"/>
              <a:t>Using positioning to create columns</a:t>
            </a:r>
            <a:endParaRPr lang="en-US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624012"/>
            <a:ext cx="7420337" cy="523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29644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Foundry">
      <a:dk1>
        <a:sysClr val="windowText" lastClr="000000"/>
      </a:dk1>
      <a:lt1>
        <a:sysClr val="window" lastClr="FFFFFF"/>
      </a:lt1>
      <a:dk2>
        <a:srgbClr val="676A55"/>
      </a:dk2>
      <a:lt2>
        <a:srgbClr val="EAEBDE"/>
      </a:lt2>
      <a:accent1>
        <a:srgbClr val="72A376"/>
      </a:accent1>
      <a:accent2>
        <a:srgbClr val="B0CCB0"/>
      </a:accent2>
      <a:accent3>
        <a:srgbClr val="A8CDD7"/>
      </a:accent3>
      <a:accent4>
        <a:srgbClr val="C0BEAF"/>
      </a:accent4>
      <a:accent5>
        <a:srgbClr val="CEC597"/>
      </a:accent5>
      <a:accent6>
        <a:srgbClr val="E8B7B7"/>
      </a:accent6>
      <a:hlink>
        <a:srgbClr val="DB5353"/>
      </a:hlink>
      <a:folHlink>
        <a:srgbClr val="903638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</Template>
  <TotalTime>503</TotalTime>
  <Words>1358</Words>
  <Application>Microsoft Office PowerPoint</Application>
  <PresentationFormat>On-screen Show (4:3)</PresentationFormat>
  <Paragraphs>140</Paragraphs>
  <Slides>31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4" baseType="lpstr">
      <vt:lpstr>Arial</vt:lpstr>
      <vt:lpstr>Calibri</vt:lpstr>
      <vt:lpstr>Clarity</vt:lpstr>
      <vt:lpstr>   Constructing Multicolumn Layouts - Boilerplates, Resets and CSS Frameworks</vt:lpstr>
      <vt:lpstr>How Many Times Have You Typed This?</vt:lpstr>
      <vt:lpstr>Boilerplates</vt:lpstr>
      <vt:lpstr>CSS Resets – Good or bad?</vt:lpstr>
      <vt:lpstr>Constructing Multicolumn Layouts</vt:lpstr>
      <vt:lpstr>Constructing multicolumn layouts</vt:lpstr>
      <vt:lpstr>Using floats to create columns</vt:lpstr>
      <vt:lpstr>Using floats to create columns</vt:lpstr>
      <vt:lpstr>Using positioning to create columns</vt:lpstr>
      <vt:lpstr>Using positioning to create columns</vt:lpstr>
      <vt:lpstr>CSS Frameworks</vt:lpstr>
      <vt:lpstr>CSS frameworks</vt:lpstr>
      <vt:lpstr>Grid systems</vt:lpstr>
      <vt:lpstr>Using a grid in print design</vt:lpstr>
      <vt:lpstr>CSS Grid Systems</vt:lpstr>
      <vt:lpstr>Using the 960 grid</vt:lpstr>
      <vt:lpstr>960 Grid System</vt:lpstr>
      <vt:lpstr>Why 960?</vt:lpstr>
      <vt:lpstr>960 Grid System</vt:lpstr>
      <vt:lpstr>960 Grid System</vt:lpstr>
      <vt:lpstr>960 Grid System</vt:lpstr>
      <vt:lpstr>960 Grid System</vt:lpstr>
      <vt:lpstr>960 Grid System</vt:lpstr>
      <vt:lpstr>960 Grid System</vt:lpstr>
      <vt:lpstr>960 Grid System</vt:lpstr>
      <vt:lpstr>960 Grid System</vt:lpstr>
      <vt:lpstr>Demo</vt:lpstr>
      <vt:lpstr>What is in the 960.css file?</vt:lpstr>
      <vt:lpstr>Grid Systems</vt:lpstr>
      <vt:lpstr>A word about content delivery networks (CDNs)</vt:lpstr>
      <vt:lpstr>Practical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Boilerplates, Resets and Frameworks</dc:title>
  <dc:creator>Patricia Haden</dc:creator>
  <cp:lastModifiedBy>David Rozado</cp:lastModifiedBy>
  <cp:revision>100</cp:revision>
  <dcterms:created xsi:type="dcterms:W3CDTF">2006-08-16T00:00:00Z</dcterms:created>
  <dcterms:modified xsi:type="dcterms:W3CDTF">2016-03-03T21:14:52Z</dcterms:modified>
</cp:coreProperties>
</file>